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4"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6" d="100"/>
          <a:sy n="96" d="100"/>
        </p:scale>
        <p:origin x="86" y="16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5923F103-BC34-4FE4-A40E-EDDEECFDA5D0}" type="datetimeFigureOut">
              <a:rPr lang="en-US" smtClean="0"/>
              <a:pPr/>
              <a:t>4/29/2020</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smtClean="0"/>
              <a:t>
              </a:t>
            </a:r>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58762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4/29/2020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3522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4/29/2020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654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4/29/2020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1850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4/29/2020</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5792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4/29/2020</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27785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4/29/2020</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7378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4/29/2020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0244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4/29/2020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3720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smtClean="0"/>
              <a:t>4/29/2020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6785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smtClean="0"/>
              <a:t>4/29/2020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2850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smtClean="0"/>
              <a:t>4/29/2020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7469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smtClean="0"/>
              <a:t>4/29/2020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44764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smtClean="0"/>
              <a:t>4/29/2020</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40209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smtClean="0"/>
              <a:t>4/29/2020</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2440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4/29/2020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8616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4/29/2020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7064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2BE451C3-0FF4-47C4-B829-773ADF60F88C}" type="datetimeFigureOut">
              <a:rPr lang="en-US" smtClean="0"/>
              <a:t>4/29/2020</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r>
              <a:rPr lang="en-US" smtClean="0"/>
              <a:t>
              </a:t>
            </a:r>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892624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4400" b="1" dirty="0"/>
              <a:t>Emergency Procedure – Cardiopulmonary Resuscitation</a:t>
            </a:r>
            <a:r>
              <a:rPr lang="en-US" b="1" dirty="0"/>
              <a:t/>
            </a:r>
            <a:br>
              <a:rPr lang="en-US" b="1" dirty="0"/>
            </a:br>
            <a:endParaRPr lang="en-US" dirty="0"/>
          </a:p>
        </p:txBody>
      </p:sp>
    </p:spTree>
    <p:extLst>
      <p:ext uri="{BB962C8B-B14F-4D97-AF65-F5344CB8AC3E}">
        <p14:creationId xmlns:p14="http://schemas.microsoft.com/office/powerpoint/2010/main" val="4008342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588397"/>
            <a:ext cx="8761413" cy="993913"/>
          </a:xfrm>
        </p:spPr>
        <p:txBody>
          <a:bodyPr/>
          <a:lstStyle/>
          <a:p>
            <a:pPr algn="ctr"/>
            <a:r>
              <a:rPr lang="en-US" b="1" dirty="0" smtClean="0"/>
              <a:t/>
            </a:r>
            <a:br>
              <a:rPr lang="en-US" b="1" dirty="0" smtClean="0"/>
            </a:br>
            <a:r>
              <a:rPr lang="en-US" b="1" dirty="0" smtClean="0"/>
              <a:t>Policy </a:t>
            </a:r>
            <a:r>
              <a:rPr lang="en-US" b="1" dirty="0"/>
              <a:t>Statement</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hangingPunct="0"/>
            <a:r>
              <a:rPr lang="en-US" sz="2800" dirty="0" smtClean="0"/>
              <a:t>Personnel </a:t>
            </a:r>
            <a:r>
              <a:rPr lang="en-US" sz="2800" dirty="0"/>
              <a:t>have completed training on the initiation of cardiopulmonary resuscitation (CPR) and basic life support (BLS) for victims of sudden cardiac arrest</a:t>
            </a:r>
            <a:r>
              <a:rPr lang="en-US" dirty="0"/>
              <a:t>.</a:t>
            </a:r>
          </a:p>
          <a:p>
            <a:endParaRPr lang="en-US" dirty="0"/>
          </a:p>
        </p:txBody>
      </p:sp>
    </p:spTree>
    <p:extLst>
      <p:ext uri="{BB962C8B-B14F-4D97-AF65-F5344CB8AC3E}">
        <p14:creationId xmlns:p14="http://schemas.microsoft.com/office/powerpoint/2010/main" val="2303410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b="1" dirty="0" smtClean="0"/>
              <a:t/>
            </a:r>
            <a:br>
              <a:rPr lang="en-US" sz="2800" b="1" dirty="0" smtClean="0"/>
            </a:br>
            <a:r>
              <a:rPr lang="en-US" sz="2800" b="1" dirty="0" smtClean="0"/>
              <a:t>General </a:t>
            </a:r>
            <a:r>
              <a:rPr lang="en-US" sz="2800" b="1" dirty="0"/>
              <a:t>Guidelines</a:t>
            </a:r>
            <a:r>
              <a:rPr lang="en-US" dirty="0"/>
              <a:t/>
            </a:r>
            <a:br>
              <a:rPr lang="en-US" dirty="0"/>
            </a:br>
            <a:endParaRPr lang="en-US" dirty="0"/>
          </a:p>
        </p:txBody>
      </p:sp>
      <p:sp>
        <p:nvSpPr>
          <p:cNvPr id="3" name="Content Placeholder 2"/>
          <p:cNvSpPr>
            <a:spLocks noGrp="1"/>
          </p:cNvSpPr>
          <p:nvPr>
            <p:ph idx="1"/>
          </p:nvPr>
        </p:nvSpPr>
        <p:spPr>
          <a:xfrm>
            <a:off x="1154955" y="2603499"/>
            <a:ext cx="8761412" cy="3757543"/>
          </a:xfrm>
        </p:spPr>
        <p:txBody>
          <a:bodyPr>
            <a:normAutofit fontScale="92500" lnSpcReduction="10000"/>
          </a:bodyPr>
          <a:lstStyle/>
          <a:p>
            <a:pPr lvl="0"/>
            <a:r>
              <a:rPr lang="en-US" dirty="0" smtClean="0"/>
              <a:t>Sudden </a:t>
            </a:r>
            <a:r>
              <a:rPr lang="en-US" dirty="0"/>
              <a:t>cardiac arrest is a loss of heart function due to abnormal heart rhythms (arrhythmias). Cardiac arrest occurs soon after symptoms appear. It is a leading cause of death among adults.</a:t>
            </a:r>
          </a:p>
          <a:p>
            <a:pPr lvl="0"/>
            <a:r>
              <a:rPr lang="en-US" dirty="0"/>
              <a:t>A “heart attack” refers to impaired blood flow to the heart which leads to damage of the heart muscle. A heart attack can cause sudden cardiac arrest. Typically heart attacks are less sudden than SCA.</a:t>
            </a:r>
          </a:p>
          <a:p>
            <a:pPr lvl="0"/>
            <a:r>
              <a:rPr lang="en-US" dirty="0"/>
              <a:t>Victims of cardiac arrest may initially have gasping respirations or may appear to be having a seizure. Training in BLS includes recognizing presentations of SCA.</a:t>
            </a:r>
          </a:p>
          <a:p>
            <a:pPr lvl="0"/>
            <a:r>
              <a:rPr lang="en-US" dirty="0"/>
              <a:t>The chances of surviving SCA may be increased if CPR is initiated immediately upon collapse.</a:t>
            </a:r>
          </a:p>
          <a:p>
            <a:pPr lvl="0"/>
            <a:r>
              <a:rPr lang="en-US" dirty="0"/>
              <a:t>Early delivery of a shock with a defibrillator plus CPR within 3-5 minutes of collapse can further increase chances of survival.</a:t>
            </a:r>
          </a:p>
          <a:p>
            <a:endParaRPr lang="en-US" dirty="0"/>
          </a:p>
          <a:p>
            <a:endParaRPr lang="en-US" dirty="0"/>
          </a:p>
        </p:txBody>
      </p:sp>
    </p:spTree>
    <p:extLst>
      <p:ext uri="{BB962C8B-B14F-4D97-AF65-F5344CB8AC3E}">
        <p14:creationId xmlns:p14="http://schemas.microsoft.com/office/powerpoint/2010/main" val="75767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b="1" dirty="0" smtClean="0"/>
              <a:t/>
            </a:r>
            <a:br>
              <a:rPr lang="en-US" sz="2800" b="1" dirty="0" smtClean="0"/>
            </a:br>
            <a:r>
              <a:rPr lang="en-US" sz="2800" b="1" dirty="0" smtClean="0"/>
              <a:t>General </a:t>
            </a:r>
            <a:r>
              <a:rPr lang="en-US" sz="2800" b="1" dirty="0"/>
              <a:t>Guidelines</a:t>
            </a:r>
            <a:r>
              <a:rPr lang="en-US" dirty="0"/>
              <a:t/>
            </a:r>
            <a:br>
              <a:rPr lang="en-US" dirty="0"/>
            </a:br>
            <a:endParaRPr lang="en-US" dirty="0"/>
          </a:p>
        </p:txBody>
      </p:sp>
      <p:sp>
        <p:nvSpPr>
          <p:cNvPr id="3" name="Content Placeholder 2"/>
          <p:cNvSpPr>
            <a:spLocks noGrp="1"/>
          </p:cNvSpPr>
          <p:nvPr>
            <p:ph idx="1"/>
          </p:nvPr>
        </p:nvSpPr>
        <p:spPr>
          <a:xfrm>
            <a:off x="1154955" y="2603500"/>
            <a:ext cx="8761412" cy="3662128"/>
          </a:xfrm>
        </p:spPr>
        <p:txBody>
          <a:bodyPr>
            <a:normAutofit fontScale="85000" lnSpcReduction="10000"/>
          </a:bodyPr>
          <a:lstStyle/>
          <a:p>
            <a:pPr lvl="0"/>
            <a:r>
              <a:rPr lang="en-US" dirty="0" smtClean="0"/>
              <a:t>If </a:t>
            </a:r>
            <a:r>
              <a:rPr lang="en-US" dirty="0"/>
              <a:t>an individual (resident, visitor, or staff member) is found unresponsive and not breathing normally, a licensed staff member who is certified in CPR/BLS shall initiate CPR unless:</a:t>
            </a:r>
          </a:p>
          <a:p>
            <a:pPr lvl="0" fontAlgn="base"/>
            <a:r>
              <a:rPr lang="en-US" dirty="0">
                <a:effectLst>
                  <a:glow>
                    <a:srgbClr val="000000"/>
                  </a:glow>
                  <a:outerShdw sx="0" sy="0">
                    <a:srgbClr val="000000"/>
                  </a:outerShdw>
                  <a:reflection stA="0" endPos="0" fadeDir="0" sx="0" sy="0"/>
                </a:effectLst>
              </a:rPr>
              <a:t>It is known that a Do Not Resuscitate (DNR) order that specifically prohibits CPR and/or external defibrillation exists for that individual; or</a:t>
            </a:r>
          </a:p>
          <a:p>
            <a:pPr lvl="0" fontAlgn="base"/>
            <a:r>
              <a:rPr lang="en-US" dirty="0">
                <a:effectLst>
                  <a:glow>
                    <a:srgbClr val="000000"/>
                  </a:glow>
                  <a:outerShdw sx="0" sy="0">
                    <a:srgbClr val="000000"/>
                  </a:outerShdw>
                  <a:reflection stA="0" endPos="0" fadeDir="0" sx="0" sy="0"/>
                </a:effectLst>
              </a:rPr>
              <a:t>There are obvious signs of irreversible death (e.g., rigor mortis).</a:t>
            </a:r>
          </a:p>
          <a:p>
            <a:pPr lvl="0"/>
            <a:r>
              <a:rPr lang="en-US" dirty="0"/>
              <a:t>Advance Directive wishes will be verified through review of the executed POLST Form or other designated form that can be found in the POLST Binder alphabetically at the Nurses station for easy quick </a:t>
            </a:r>
            <a:r>
              <a:rPr lang="en-US" dirty="0" smtClean="0"/>
              <a:t>access and in the on the residents PCC dashboard under code status. </a:t>
            </a:r>
            <a:r>
              <a:rPr lang="en-US" dirty="0"/>
              <a:t>If the resident’s DNR status is unclear, CPR will be initiated until it is determined that there is a DNR form that has been executed.</a:t>
            </a:r>
          </a:p>
          <a:p>
            <a:pPr lvl="0"/>
            <a:r>
              <a:rPr lang="en-US" dirty="0"/>
              <a:t>If the first responder is not CPR-certified, that person will call for help within the facility and call 911 and follow the 911 operator’s instructions until a CPR-certified staff member arrives</a:t>
            </a:r>
            <a:r>
              <a:rPr lang="en-US" dirty="0" smtClean="0"/>
              <a:t>.</a:t>
            </a:r>
            <a:r>
              <a:rPr lang="en-US" dirty="0"/>
              <a:t> </a:t>
            </a:r>
          </a:p>
          <a:p>
            <a:endParaRPr lang="en-US" dirty="0"/>
          </a:p>
        </p:txBody>
      </p:sp>
    </p:spTree>
    <p:extLst>
      <p:ext uri="{BB962C8B-B14F-4D97-AF65-F5344CB8AC3E}">
        <p14:creationId xmlns:p14="http://schemas.microsoft.com/office/powerpoint/2010/main" val="1415553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b="1" dirty="0" smtClean="0"/>
              <a:t/>
            </a:r>
            <a:br>
              <a:rPr lang="en-US" sz="2800" b="1" dirty="0" smtClean="0"/>
            </a:br>
            <a:r>
              <a:rPr lang="en-US" sz="2800" b="1" dirty="0" smtClean="0"/>
              <a:t>Preparation for Cardiopulmonary Resuscitation</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lvl="0"/>
            <a:r>
              <a:rPr lang="en-US" dirty="0" smtClean="0"/>
              <a:t>Obtain </a:t>
            </a:r>
            <a:r>
              <a:rPr lang="en-US" dirty="0"/>
              <a:t>and/or maintain American Red Cross or American Heart Association certification in Basic Life Support (BLS)/Cardiopulmonary Resuscitation (CPR) for at least 2 key staff members who will direct resuscitative efforts, including non-licensed personnel.</a:t>
            </a:r>
          </a:p>
          <a:p>
            <a:pPr lvl="0"/>
            <a:r>
              <a:rPr lang="en-US" dirty="0"/>
              <a:t>Maintain equipment and supplies necessary for CPR/BLS in the facility at all times, crash cart is located at the Nurses station.</a:t>
            </a:r>
          </a:p>
          <a:p>
            <a:pPr lvl="0"/>
            <a:r>
              <a:rPr lang="en-US" dirty="0"/>
              <a:t>Provide information on CPR/BLS policies and advance directives to each resident/representative upon admission</a:t>
            </a:r>
            <a:r>
              <a:rPr lang="en-US" dirty="0" smtClean="0"/>
              <a:t>.</a:t>
            </a:r>
            <a:endParaRPr lang="en-US" dirty="0"/>
          </a:p>
          <a:p>
            <a:endParaRPr lang="en-US" dirty="0"/>
          </a:p>
        </p:txBody>
      </p:sp>
    </p:spTree>
    <p:extLst>
      <p:ext uri="{BB962C8B-B14F-4D97-AF65-F5344CB8AC3E}">
        <p14:creationId xmlns:p14="http://schemas.microsoft.com/office/powerpoint/2010/main" val="2365332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858741"/>
            <a:ext cx="8761413" cy="1081377"/>
          </a:xfrm>
        </p:spPr>
        <p:txBody>
          <a:bodyPr/>
          <a:lstStyle/>
          <a:p>
            <a:pPr algn="ctr"/>
            <a:r>
              <a:rPr lang="en-US" sz="2800" b="1" dirty="0" smtClean="0"/>
              <a:t/>
            </a:r>
            <a:br>
              <a:rPr lang="en-US" sz="2800" b="1" dirty="0" smtClean="0"/>
            </a:br>
            <a:r>
              <a:rPr lang="en-US" sz="2800" b="1" dirty="0" smtClean="0"/>
              <a:t>Emergency </a:t>
            </a:r>
            <a:r>
              <a:rPr lang="en-US" sz="2800" b="1" dirty="0"/>
              <a:t>Procedure – Cardiopulmonary Resuscitation</a:t>
            </a:r>
            <a:r>
              <a:rPr lang="en-US" dirty="0"/>
              <a:t/>
            </a:r>
            <a:br>
              <a:rPr lang="en-US" dirty="0"/>
            </a:br>
            <a:endParaRPr lang="en-US" dirty="0"/>
          </a:p>
        </p:txBody>
      </p:sp>
      <p:sp>
        <p:nvSpPr>
          <p:cNvPr id="3" name="Content Placeholder 2"/>
          <p:cNvSpPr>
            <a:spLocks noGrp="1"/>
          </p:cNvSpPr>
          <p:nvPr>
            <p:ph idx="1"/>
          </p:nvPr>
        </p:nvSpPr>
        <p:spPr>
          <a:xfrm>
            <a:off x="1154955" y="2603499"/>
            <a:ext cx="8761412" cy="3781397"/>
          </a:xfrm>
        </p:spPr>
        <p:txBody>
          <a:bodyPr>
            <a:normAutofit fontScale="92500" lnSpcReduction="10000"/>
          </a:bodyPr>
          <a:lstStyle/>
          <a:p>
            <a:pPr lvl="0"/>
            <a:r>
              <a:rPr lang="en-US" dirty="0" smtClean="0"/>
              <a:t>If </a:t>
            </a:r>
            <a:r>
              <a:rPr lang="en-US" dirty="0"/>
              <a:t>an individual is found unresponsive, briefly assess for absence of breathing and heart rate. If sudden cardiac arrest is likely, begin CPR:</a:t>
            </a:r>
          </a:p>
          <a:p>
            <a:pPr lvl="0" fontAlgn="base"/>
            <a:r>
              <a:rPr lang="en-US" dirty="0">
                <a:effectLst>
                  <a:glow>
                    <a:srgbClr val="000000"/>
                  </a:glow>
                  <a:outerShdw sx="0" sy="0">
                    <a:srgbClr val="000000"/>
                  </a:outerShdw>
                  <a:reflection stA="0" endPos="0" fadeDir="0" sx="0" sy="0"/>
                </a:effectLst>
              </a:rPr>
              <a:t>Quickly verify or instruct another staff member to verify DNR or code status of the individual.</a:t>
            </a:r>
          </a:p>
          <a:p>
            <a:pPr lvl="0" fontAlgn="base"/>
            <a:r>
              <a:rPr lang="en-US" dirty="0">
                <a:effectLst>
                  <a:glow>
                    <a:srgbClr val="000000"/>
                  </a:glow>
                  <a:outerShdw sx="0" sy="0">
                    <a:srgbClr val="000000"/>
                  </a:outerShdw>
                  <a:reflection stA="0" endPos="0" fadeDir="0" sx="0" sy="0"/>
                </a:effectLst>
              </a:rPr>
              <a:t>Instruct a staff member to or activate the emergency response system </a:t>
            </a:r>
            <a:r>
              <a:rPr lang="en-US" dirty="0" smtClean="0">
                <a:effectLst>
                  <a:glow>
                    <a:srgbClr val="000000"/>
                  </a:glow>
                  <a:outerShdw sx="0" sy="0">
                    <a:srgbClr val="000000"/>
                  </a:outerShdw>
                  <a:reflection stA="0" endPos="0" fadeDir="0" sx="0" sy="0"/>
                </a:effectLst>
              </a:rPr>
              <a:t>(Code Blue) (This communication can be done by </a:t>
            </a:r>
            <a:r>
              <a:rPr lang="en-US" dirty="0" err="1" smtClean="0">
                <a:effectLst>
                  <a:glow>
                    <a:srgbClr val="000000"/>
                  </a:glow>
                  <a:outerShdw sx="0" sy="0">
                    <a:srgbClr val="000000"/>
                  </a:outerShdw>
                  <a:reflection stA="0" endPos="0" fadeDir="0" sx="0" sy="0"/>
                </a:effectLst>
              </a:rPr>
              <a:t>walkie</a:t>
            </a:r>
            <a:r>
              <a:rPr lang="en-US" dirty="0" smtClean="0">
                <a:effectLst>
                  <a:glow>
                    <a:srgbClr val="000000"/>
                  </a:glow>
                  <a:outerShdw sx="0" sy="0">
                    <a:srgbClr val="000000"/>
                  </a:outerShdw>
                  <a:reflection stA="0" endPos="0" fadeDir="0" sx="0" sy="0"/>
                </a:effectLst>
              </a:rPr>
              <a:t> talkie or telephone paging system depending on community at AG and AC dial #30 on the phone for an </a:t>
            </a:r>
            <a:r>
              <a:rPr lang="en-US" smtClean="0">
                <a:effectLst>
                  <a:glow>
                    <a:srgbClr val="000000"/>
                  </a:glow>
                  <a:outerShdw sx="0" sy="0">
                    <a:srgbClr val="000000"/>
                  </a:outerShdw>
                  <a:reflection stA="0" endPos="0" fadeDir="0" sx="0" sy="0"/>
                </a:effectLst>
              </a:rPr>
              <a:t>all phone page), </a:t>
            </a:r>
            <a:r>
              <a:rPr lang="en-US" dirty="0" smtClean="0">
                <a:effectLst>
                  <a:glow>
                    <a:srgbClr val="000000"/>
                  </a:glow>
                  <a:outerShdw sx="0" sy="0">
                    <a:srgbClr val="000000"/>
                  </a:outerShdw>
                  <a:reflection stA="0" endPos="0" fadeDir="0" sx="0" sy="0"/>
                </a:effectLst>
              </a:rPr>
              <a:t>call 911, grab crash cart and AED if setting has this.</a:t>
            </a:r>
            <a:endParaRPr lang="en-US" dirty="0">
              <a:effectLst>
                <a:glow>
                  <a:srgbClr val="000000"/>
                </a:glow>
                <a:outerShdw sx="0" sy="0">
                  <a:srgbClr val="000000"/>
                </a:outerShdw>
                <a:reflection stA="0" endPos="0" fadeDir="0" sx="0" sy="0"/>
              </a:effectLst>
            </a:endParaRPr>
          </a:p>
          <a:p>
            <a:pPr lvl="0" fontAlgn="base"/>
            <a:r>
              <a:rPr lang="en-US" dirty="0">
                <a:effectLst>
                  <a:glow>
                    <a:srgbClr val="000000"/>
                  </a:glow>
                  <a:outerShdw sx="0" sy="0">
                    <a:srgbClr val="000000"/>
                  </a:outerShdw>
                  <a:reflection stA="0" endPos="0" fadeDir="0" sx="0" sy="0"/>
                </a:effectLst>
              </a:rPr>
              <a:t>Initiate the basic life support (BLS)/ Cardiopulmonary resuscitation (CPR) sequence of events.</a:t>
            </a:r>
          </a:p>
          <a:p>
            <a:pPr lvl="0"/>
            <a:r>
              <a:rPr lang="en-US" dirty="0"/>
              <a:t>Continue with CPR/BLS until emergency medical personnel </a:t>
            </a:r>
            <a:r>
              <a:rPr lang="en-US" dirty="0" smtClean="0"/>
              <a:t>arrive</a:t>
            </a:r>
          </a:p>
          <a:p>
            <a:pPr lvl="0"/>
            <a:r>
              <a:rPr lang="en-US" dirty="0" smtClean="0"/>
              <a:t>When the EMS Team arrives they will take over and ask for any assistance they need from you</a:t>
            </a:r>
            <a:endParaRPr lang="en-US" dirty="0"/>
          </a:p>
        </p:txBody>
      </p:sp>
    </p:spTree>
    <p:extLst>
      <p:ext uri="{BB962C8B-B14F-4D97-AF65-F5344CB8AC3E}">
        <p14:creationId xmlns:p14="http://schemas.microsoft.com/office/powerpoint/2010/main" val="1417349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761413" cy="974402"/>
          </a:xfrm>
        </p:spPr>
        <p:txBody>
          <a:bodyPr/>
          <a:lstStyle/>
          <a:p>
            <a:pPr algn="ctr"/>
            <a:r>
              <a:rPr lang="en-US" sz="2800" dirty="0" smtClean="0"/>
              <a:t>AED- Automated External Defibrillator Usage</a:t>
            </a:r>
            <a:endParaRPr lang="en-US" sz="2800" dirty="0"/>
          </a:p>
        </p:txBody>
      </p:sp>
      <p:sp>
        <p:nvSpPr>
          <p:cNvPr id="3" name="Content Placeholder 2"/>
          <p:cNvSpPr>
            <a:spLocks noGrp="1"/>
          </p:cNvSpPr>
          <p:nvPr>
            <p:ph idx="1"/>
          </p:nvPr>
        </p:nvSpPr>
        <p:spPr>
          <a:xfrm>
            <a:off x="1154955" y="2603500"/>
            <a:ext cx="8761412" cy="2612556"/>
          </a:xfrm>
        </p:spPr>
        <p:txBody>
          <a:bodyPr/>
          <a:lstStyle/>
          <a:p>
            <a:r>
              <a:rPr lang="en-US" dirty="0"/>
              <a:t>Automated external defibrillators can help save lives during sudden cardiac arrest. However, even after training, remembering the steps to use an AED the right way can be difficult. In order to help keep your skills sharp, </a:t>
            </a:r>
            <a:r>
              <a:rPr lang="en-US" dirty="0" smtClean="0"/>
              <a:t>American Red Cross </a:t>
            </a:r>
            <a:r>
              <a:rPr lang="en-US" dirty="0"/>
              <a:t>created a quick step-by-step </a:t>
            </a:r>
            <a:r>
              <a:rPr lang="en-US" dirty="0" smtClean="0"/>
              <a:t>guide. </a:t>
            </a:r>
            <a:r>
              <a:rPr lang="en-US" dirty="0"/>
              <a:t>This way, you can review the AED steps any time, at your convenience, and keep them fresh in your memory.</a:t>
            </a:r>
          </a:p>
          <a:p>
            <a:pPr marL="0" indent="0">
              <a:buNone/>
            </a:pPr>
            <a:endParaRPr lang="en-US" dirty="0"/>
          </a:p>
        </p:txBody>
      </p:sp>
    </p:spTree>
    <p:extLst>
      <p:ext uri="{BB962C8B-B14F-4D97-AF65-F5344CB8AC3E}">
        <p14:creationId xmlns:p14="http://schemas.microsoft.com/office/powerpoint/2010/main" val="3134278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761413" cy="974402"/>
          </a:xfrm>
        </p:spPr>
        <p:txBody>
          <a:bodyPr/>
          <a:lstStyle/>
          <a:p>
            <a:pPr algn="ctr"/>
            <a:r>
              <a:rPr lang="en-US" sz="2800" dirty="0" smtClean="0"/>
              <a:t>AED- Automated External Defibrillator Usage</a:t>
            </a:r>
            <a:endParaRPr lang="en-US" sz="2800" dirty="0"/>
          </a:p>
        </p:txBody>
      </p:sp>
      <p:sp>
        <p:nvSpPr>
          <p:cNvPr id="3" name="Content Placeholder 2"/>
          <p:cNvSpPr>
            <a:spLocks noGrp="1"/>
          </p:cNvSpPr>
          <p:nvPr>
            <p:ph idx="1"/>
          </p:nvPr>
        </p:nvSpPr>
        <p:spPr>
          <a:xfrm>
            <a:off x="1154955" y="2603500"/>
            <a:ext cx="8761412" cy="2366065"/>
          </a:xfrm>
        </p:spPr>
        <p:txBody>
          <a:bodyPr/>
          <a:lstStyle/>
          <a:p>
            <a:pPr marL="0" indent="0">
              <a:buNone/>
            </a:pPr>
            <a:r>
              <a:rPr lang="en-US" b="1" dirty="0"/>
              <a:t>Before Using the AED</a:t>
            </a:r>
            <a:endParaRPr lang="en-US" dirty="0"/>
          </a:p>
          <a:p>
            <a:r>
              <a:rPr lang="en-US" dirty="0"/>
              <a:t>These AED steps should be used when caring for a non-breathing child aged 8 or older who weighs more than 55 pounds, or an adult.</a:t>
            </a:r>
          </a:p>
          <a:p>
            <a:r>
              <a:rPr lang="en-US" dirty="0"/>
              <a:t>After checking the scene and ensuring that the person needs help, you should ask a bystander to call 911 for help, then:</a:t>
            </a:r>
          </a:p>
          <a:p>
            <a:pPr marL="0" indent="0">
              <a:buNone/>
            </a:pPr>
            <a:endParaRPr lang="en-US" dirty="0"/>
          </a:p>
        </p:txBody>
      </p:sp>
    </p:spTree>
    <p:extLst>
      <p:ext uri="{BB962C8B-B14F-4D97-AF65-F5344CB8AC3E}">
        <p14:creationId xmlns:p14="http://schemas.microsoft.com/office/powerpoint/2010/main" val="3796109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761413" cy="974402"/>
          </a:xfrm>
        </p:spPr>
        <p:txBody>
          <a:bodyPr/>
          <a:lstStyle/>
          <a:p>
            <a:pPr algn="ctr"/>
            <a:r>
              <a:rPr lang="en-US" sz="2800" dirty="0" smtClean="0"/>
              <a:t>AED- Automated External Defibrillator Usage</a:t>
            </a:r>
            <a:endParaRPr lang="en-US" sz="2800" dirty="0"/>
          </a:p>
        </p:txBody>
      </p:sp>
      <p:sp>
        <p:nvSpPr>
          <p:cNvPr id="3" name="Content Placeholder 2"/>
          <p:cNvSpPr>
            <a:spLocks noGrp="1"/>
          </p:cNvSpPr>
          <p:nvPr>
            <p:ph idx="1"/>
          </p:nvPr>
        </p:nvSpPr>
        <p:spPr>
          <a:xfrm>
            <a:off x="1154955" y="2353586"/>
            <a:ext cx="8761412" cy="4365266"/>
          </a:xfrm>
        </p:spPr>
        <p:txBody>
          <a:bodyPr>
            <a:normAutofit fontScale="92500" lnSpcReduction="20000"/>
          </a:bodyPr>
          <a:lstStyle/>
          <a:p>
            <a:r>
              <a:rPr lang="en-US" b="1" dirty="0" smtClean="0">
                <a:solidFill>
                  <a:srgbClr val="FF0000"/>
                </a:solidFill>
              </a:rPr>
              <a:t>1 </a:t>
            </a:r>
            <a:r>
              <a:rPr lang="en-US" dirty="0" smtClean="0"/>
              <a:t>Turn </a:t>
            </a:r>
            <a:r>
              <a:rPr lang="en-US" dirty="0"/>
              <a:t>on the AED and follow the visual and/or audio prompts.</a:t>
            </a:r>
          </a:p>
          <a:p>
            <a:r>
              <a:rPr lang="en-US" b="1" dirty="0">
                <a:solidFill>
                  <a:srgbClr val="FF0000"/>
                </a:solidFill>
              </a:rPr>
              <a:t>2</a:t>
            </a:r>
            <a:r>
              <a:rPr lang="en-US" dirty="0">
                <a:solidFill>
                  <a:srgbClr val="FF0000"/>
                </a:solidFill>
              </a:rPr>
              <a:t> </a:t>
            </a:r>
            <a:r>
              <a:rPr lang="en-US" dirty="0"/>
              <a:t>Open the person's shirt and wipe his or her bare chest dry. If the person is wearing any medication patches, you should use a gloved (if possible) hand to remove the patches before wiping the person's chest.</a:t>
            </a:r>
          </a:p>
          <a:p>
            <a:r>
              <a:rPr lang="en-US" b="1" dirty="0">
                <a:solidFill>
                  <a:srgbClr val="FF0000"/>
                </a:solidFill>
              </a:rPr>
              <a:t>3</a:t>
            </a:r>
            <a:r>
              <a:rPr lang="en-US" dirty="0"/>
              <a:t> Attach the AED pads, and plug in the connector (if necessary).</a:t>
            </a:r>
          </a:p>
          <a:p>
            <a:r>
              <a:rPr lang="en-US" b="1" dirty="0" smtClean="0">
                <a:solidFill>
                  <a:srgbClr val="FF0000"/>
                </a:solidFill>
              </a:rPr>
              <a:t>4 </a:t>
            </a:r>
            <a:r>
              <a:rPr lang="en-US" dirty="0" smtClean="0"/>
              <a:t>Make </a:t>
            </a:r>
            <a:r>
              <a:rPr lang="en-US" dirty="0"/>
              <a:t>sure no one is, including you, is touching the person. Tell everyone to "stand clear."</a:t>
            </a:r>
          </a:p>
          <a:p>
            <a:r>
              <a:rPr lang="en-US" b="1" dirty="0" smtClean="0">
                <a:solidFill>
                  <a:srgbClr val="FF0000"/>
                </a:solidFill>
              </a:rPr>
              <a:t>5 </a:t>
            </a:r>
            <a:r>
              <a:rPr lang="en-US" dirty="0" smtClean="0"/>
              <a:t>Push </a:t>
            </a:r>
            <a:r>
              <a:rPr lang="en-US" dirty="0"/>
              <a:t>the "analyze" button (if necessary) and allow the AED to analyze the person's heart rhythm.</a:t>
            </a:r>
          </a:p>
          <a:p>
            <a:r>
              <a:rPr lang="en-US" b="1" dirty="0" smtClean="0">
                <a:solidFill>
                  <a:srgbClr val="FF0000"/>
                </a:solidFill>
              </a:rPr>
              <a:t>6 </a:t>
            </a:r>
            <a:r>
              <a:rPr lang="en-US" dirty="0" smtClean="0"/>
              <a:t>If </a:t>
            </a:r>
            <a:r>
              <a:rPr lang="en-US" dirty="0"/>
              <a:t>the AED recommends that you deliver a shock to the person, make sure that no one, including you, is touching the person – and tell everyone to "stand clear." Once clear, press the "shock" button.</a:t>
            </a:r>
          </a:p>
          <a:p>
            <a:r>
              <a:rPr lang="en-US" b="1" dirty="0" smtClean="0">
                <a:solidFill>
                  <a:srgbClr val="FF0000"/>
                </a:solidFill>
              </a:rPr>
              <a:t>7 </a:t>
            </a:r>
            <a:r>
              <a:rPr lang="en-US" dirty="0" smtClean="0"/>
              <a:t>Begin </a:t>
            </a:r>
            <a:r>
              <a:rPr lang="en-US" dirty="0" smtClean="0">
                <a:solidFill>
                  <a:srgbClr val="FF0000"/>
                </a:solidFill>
              </a:rPr>
              <a:t>CPR </a:t>
            </a:r>
            <a:r>
              <a:rPr lang="en-US" dirty="0"/>
              <a:t>after delivering the shock. Or, if no shock is advised, begin CPR. Perform 2 minutes (about 5 cycles) of CPR and continue to follow the AED's prompts. If you notice obvious signs of life, discontinue CPR and monitor breathing for any changes in condition.</a:t>
            </a:r>
          </a:p>
        </p:txBody>
      </p:sp>
    </p:spTree>
    <p:extLst>
      <p:ext uri="{BB962C8B-B14F-4D97-AF65-F5344CB8AC3E}">
        <p14:creationId xmlns:p14="http://schemas.microsoft.com/office/powerpoint/2010/main" val="985072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9323" y="63610"/>
            <a:ext cx="4853354" cy="6722828"/>
          </a:xfrm>
          <a:prstGeom prst="rect">
            <a:avLst/>
          </a:prstGeom>
        </p:spPr>
      </p:pic>
    </p:spTree>
    <p:extLst>
      <p:ext uri="{BB962C8B-B14F-4D97-AF65-F5344CB8AC3E}">
        <p14:creationId xmlns:p14="http://schemas.microsoft.com/office/powerpoint/2010/main" val="472087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6261" y="0"/>
            <a:ext cx="4439478" cy="6694998"/>
          </a:xfrm>
          <a:prstGeom prst="rect">
            <a:avLst/>
          </a:prstGeom>
        </p:spPr>
      </p:pic>
    </p:spTree>
    <p:extLst>
      <p:ext uri="{BB962C8B-B14F-4D97-AF65-F5344CB8AC3E}">
        <p14:creationId xmlns:p14="http://schemas.microsoft.com/office/powerpoint/2010/main" val="1588705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620202"/>
            <a:ext cx="8761413" cy="1060430"/>
          </a:xfrm>
        </p:spPr>
        <p:txBody>
          <a:bodyPr/>
          <a:lstStyle/>
          <a:p>
            <a:pPr algn="ctr"/>
            <a:r>
              <a:rPr lang="en-US" b="1" dirty="0" smtClean="0"/>
              <a:t/>
            </a:r>
            <a:br>
              <a:rPr lang="en-US" b="1" dirty="0" smtClean="0"/>
            </a:br>
            <a:r>
              <a:rPr lang="en-US" b="1" dirty="0" smtClean="0"/>
              <a:t>Code </a:t>
            </a:r>
            <a:r>
              <a:rPr lang="en-US" b="1" dirty="0"/>
              <a:t>Blue Run Sheet</a:t>
            </a:r>
            <a:r>
              <a:rPr lang="en-US" dirty="0"/>
              <a:t/>
            </a:r>
            <a:br>
              <a:rPr lang="en-US" dirty="0"/>
            </a:br>
            <a:endParaRPr lang="en-US" dirty="0"/>
          </a:p>
        </p:txBody>
      </p:sp>
      <p:sp>
        <p:nvSpPr>
          <p:cNvPr id="3" name="Content Placeholder 2"/>
          <p:cNvSpPr>
            <a:spLocks noGrp="1"/>
          </p:cNvSpPr>
          <p:nvPr>
            <p:ph idx="1"/>
          </p:nvPr>
        </p:nvSpPr>
        <p:spPr>
          <a:xfrm>
            <a:off x="1154953" y="2321781"/>
            <a:ext cx="8761412" cy="4285753"/>
          </a:xfrm>
        </p:spPr>
        <p:txBody>
          <a:bodyPr>
            <a:noAutofit/>
          </a:bodyPr>
          <a:lstStyle/>
          <a:p>
            <a:pPr marL="0" indent="0">
              <a:buNone/>
            </a:pPr>
            <a:r>
              <a:rPr lang="en-US" sz="1200" dirty="0" smtClean="0"/>
              <a:t>Resident Name</a:t>
            </a:r>
            <a:r>
              <a:rPr lang="en-US" sz="1200" dirty="0"/>
              <a:t>	</a:t>
            </a:r>
            <a:r>
              <a:rPr lang="en-US" sz="1200" dirty="0" smtClean="0"/>
              <a:t>				Time </a:t>
            </a:r>
            <a:r>
              <a:rPr lang="en-US" sz="1200" dirty="0"/>
              <a:t>Noted without heartbeat or </a:t>
            </a:r>
            <a:r>
              <a:rPr lang="en-US" sz="1200" dirty="0" smtClean="0"/>
              <a:t>respirations</a:t>
            </a:r>
          </a:p>
          <a:p>
            <a:pPr marL="0" indent="0">
              <a:buNone/>
            </a:pPr>
            <a:r>
              <a:rPr lang="en-US" sz="1200" dirty="0" smtClean="0"/>
              <a:t>Time </a:t>
            </a:r>
            <a:r>
              <a:rPr lang="en-US" sz="1200" dirty="0"/>
              <a:t>Code status </a:t>
            </a:r>
            <a:r>
              <a:rPr lang="en-US" sz="1200" dirty="0" smtClean="0"/>
              <a:t>verified			Time </a:t>
            </a:r>
            <a:r>
              <a:rPr lang="en-US" sz="1200" dirty="0"/>
              <a:t>Compressions/Rescue Breathing </a:t>
            </a:r>
            <a:r>
              <a:rPr lang="en-US" sz="1200" dirty="0" smtClean="0"/>
              <a:t>Started</a:t>
            </a:r>
          </a:p>
          <a:p>
            <a:pPr marL="0" indent="0">
              <a:buNone/>
            </a:pPr>
            <a:r>
              <a:rPr lang="en-US" sz="1200" dirty="0" smtClean="0"/>
              <a:t>Time </a:t>
            </a:r>
            <a:r>
              <a:rPr lang="en-US" sz="1200" dirty="0"/>
              <a:t>911 </a:t>
            </a:r>
            <a:r>
              <a:rPr lang="en-US" sz="1200" dirty="0" smtClean="0"/>
              <a:t>notified				 	 IV started	Site 	Size</a:t>
            </a:r>
            <a:r>
              <a:rPr lang="en-US" sz="1200" dirty="0"/>
              <a:t>	</a:t>
            </a:r>
            <a:r>
              <a:rPr lang="en-US" sz="1200" dirty="0" smtClean="0"/>
              <a:t>	</a:t>
            </a:r>
          </a:p>
          <a:p>
            <a:pPr marL="0" indent="0">
              <a:buNone/>
            </a:pPr>
            <a:r>
              <a:rPr lang="en-US" sz="1200" dirty="0" smtClean="0"/>
              <a:t>Fluids/type </a:t>
            </a:r>
            <a:r>
              <a:rPr lang="en-US" sz="1200" dirty="0"/>
              <a:t>of fluids </a:t>
            </a:r>
            <a:r>
              <a:rPr lang="en-US" sz="1200" dirty="0" smtClean="0"/>
              <a:t>started    Rate		Time </a:t>
            </a:r>
            <a:r>
              <a:rPr lang="en-US" sz="1200" dirty="0"/>
              <a:t>intubated/airway </a:t>
            </a:r>
            <a:r>
              <a:rPr lang="en-US" sz="1200" dirty="0" smtClean="0"/>
              <a:t>inserted</a:t>
            </a:r>
          </a:p>
          <a:p>
            <a:pPr marL="0" indent="0">
              <a:buNone/>
            </a:pPr>
            <a:r>
              <a:rPr lang="en-US" sz="1200" dirty="0" smtClean="0"/>
              <a:t>Time </a:t>
            </a:r>
            <a:r>
              <a:rPr lang="en-US" sz="1200" dirty="0"/>
              <a:t>EMS </a:t>
            </a:r>
            <a:r>
              <a:rPr lang="en-US" sz="1200" dirty="0" smtClean="0"/>
              <a:t>arrived					Time </a:t>
            </a:r>
            <a:r>
              <a:rPr lang="en-US" sz="1200" dirty="0"/>
              <a:t>EMS left facility with </a:t>
            </a:r>
            <a:r>
              <a:rPr lang="en-US" sz="1200" dirty="0" smtClean="0"/>
              <a:t>patient</a:t>
            </a:r>
          </a:p>
          <a:p>
            <a:pPr marL="0" indent="0">
              <a:buNone/>
            </a:pPr>
            <a:r>
              <a:rPr lang="en-US" sz="1200" dirty="0" smtClean="0"/>
              <a:t>Time </a:t>
            </a:r>
            <a:r>
              <a:rPr lang="en-US" sz="1200" dirty="0"/>
              <a:t>of death if pronounced by </a:t>
            </a:r>
            <a:r>
              <a:rPr lang="en-US" sz="1200" dirty="0" smtClean="0"/>
              <a:t>EMS</a:t>
            </a:r>
            <a:r>
              <a:rPr lang="en-US" sz="1200" dirty="0"/>
              <a:t>	</a:t>
            </a:r>
            <a:r>
              <a:rPr lang="en-US" sz="1200" dirty="0" smtClean="0"/>
              <a:t>	Time </a:t>
            </a:r>
            <a:r>
              <a:rPr lang="en-US" sz="1200" dirty="0"/>
              <a:t>police </a:t>
            </a:r>
            <a:r>
              <a:rPr lang="en-US" sz="1200" dirty="0" smtClean="0"/>
              <a:t>arrived</a:t>
            </a:r>
            <a:r>
              <a:rPr lang="en-US" sz="1200" dirty="0"/>
              <a:t> </a:t>
            </a:r>
          </a:p>
          <a:p>
            <a:pPr marL="0" indent="0">
              <a:buNone/>
            </a:pPr>
            <a:r>
              <a:rPr lang="en-US" sz="1200" dirty="0"/>
              <a:t>Time MD </a:t>
            </a:r>
            <a:r>
              <a:rPr lang="en-US" sz="1200" dirty="0" smtClean="0"/>
              <a:t>notified					Time </a:t>
            </a:r>
            <a:r>
              <a:rPr lang="en-US" sz="1200" dirty="0"/>
              <a:t>POA/Family </a:t>
            </a:r>
            <a:r>
              <a:rPr lang="en-US" sz="1200" dirty="0" smtClean="0"/>
              <a:t>notified</a:t>
            </a:r>
          </a:p>
          <a:p>
            <a:pPr marL="0" indent="0">
              <a:buNone/>
            </a:pPr>
            <a:r>
              <a:rPr lang="en-US" sz="1200" dirty="0" smtClean="0"/>
              <a:t>Name </a:t>
            </a:r>
            <a:r>
              <a:rPr lang="en-US" sz="1200" dirty="0"/>
              <a:t>of Hospital transferred </a:t>
            </a:r>
            <a:r>
              <a:rPr lang="en-US" sz="1200" dirty="0" smtClean="0"/>
              <a:t>to		Name </a:t>
            </a:r>
            <a:r>
              <a:rPr lang="en-US" sz="1200" dirty="0"/>
              <a:t>of funeral home transferred to (if applicable) </a:t>
            </a:r>
            <a:endParaRPr lang="en-US" sz="1200" dirty="0" smtClean="0"/>
          </a:p>
          <a:p>
            <a:pPr marL="0" indent="0">
              <a:buNone/>
            </a:pPr>
            <a:r>
              <a:rPr lang="en-US" sz="1200" dirty="0" smtClean="0"/>
              <a:t>Time </a:t>
            </a:r>
            <a:r>
              <a:rPr lang="en-US" sz="1200" dirty="0"/>
              <a:t>Coroner notified (if applicable) </a:t>
            </a:r>
            <a:r>
              <a:rPr lang="en-US" sz="1200" dirty="0" smtClean="0"/>
              <a:t>		Time </a:t>
            </a:r>
            <a:r>
              <a:rPr lang="en-US" sz="1200" dirty="0"/>
              <a:t>Funeral Home notified (if applicable) </a:t>
            </a:r>
            <a:endParaRPr lang="en-US" sz="1200" dirty="0" smtClean="0"/>
          </a:p>
          <a:p>
            <a:pPr marL="0" indent="0">
              <a:buNone/>
            </a:pPr>
            <a:r>
              <a:rPr lang="en-US" sz="1200" dirty="0" smtClean="0"/>
              <a:t>Time </a:t>
            </a:r>
            <a:r>
              <a:rPr lang="en-US" sz="1200" dirty="0"/>
              <a:t>Funeral Home arrived at facility (if applicable</a:t>
            </a:r>
            <a:r>
              <a:rPr lang="en-US" sz="1200" dirty="0" smtClean="0"/>
              <a:t>)</a:t>
            </a:r>
          </a:p>
          <a:p>
            <a:pPr marL="0" indent="0">
              <a:buNone/>
            </a:pPr>
            <a:r>
              <a:rPr lang="en-US" sz="1200" dirty="0" smtClean="0"/>
              <a:t>Last </a:t>
            </a:r>
            <a:r>
              <a:rPr lang="en-US" sz="1200" dirty="0"/>
              <a:t>time patient was seen by staff and condition of patient at that </a:t>
            </a:r>
            <a:r>
              <a:rPr lang="en-US" sz="1200" dirty="0" smtClean="0"/>
              <a:t>time</a:t>
            </a:r>
            <a:r>
              <a:rPr lang="en-US" sz="1200" dirty="0"/>
              <a:t> </a:t>
            </a:r>
          </a:p>
          <a:p>
            <a:pPr marL="0" indent="0">
              <a:buNone/>
            </a:pPr>
            <a:r>
              <a:rPr lang="en-US" sz="1200" dirty="0"/>
              <a:t>Names of staff involved in code</a:t>
            </a:r>
            <a:r>
              <a:rPr lang="en-US" sz="1200" dirty="0" smtClean="0"/>
              <a:t>:</a:t>
            </a:r>
            <a:r>
              <a:rPr lang="en-US" sz="1200" dirty="0"/>
              <a:t> </a:t>
            </a:r>
          </a:p>
          <a:p>
            <a:pPr marL="0" indent="0">
              <a:buNone/>
            </a:pPr>
            <a:r>
              <a:rPr lang="en-US" sz="1200" dirty="0"/>
              <a:t>Time DON </a:t>
            </a:r>
            <a:r>
              <a:rPr lang="en-US" sz="1200" dirty="0" smtClean="0"/>
              <a:t>notified Time </a:t>
            </a:r>
            <a:r>
              <a:rPr lang="en-US" sz="1200" dirty="0"/>
              <a:t>Administrator </a:t>
            </a:r>
            <a:r>
              <a:rPr lang="en-US" sz="1200" dirty="0" smtClean="0"/>
              <a:t>notified</a:t>
            </a:r>
            <a:r>
              <a:rPr lang="en-US" sz="1200" dirty="0"/>
              <a:t> </a:t>
            </a:r>
            <a:r>
              <a:rPr lang="en-US" sz="1200" dirty="0" smtClean="0"/>
              <a:t>Notify </a:t>
            </a:r>
            <a:r>
              <a:rPr lang="en-US" sz="1200" dirty="0"/>
              <a:t>DON and Administrator of any Code Blue when able. Contact DON prior to documenting code blue to ensure all required documentation is in the note.</a:t>
            </a:r>
          </a:p>
          <a:p>
            <a:endParaRPr lang="en-US" sz="1000" dirty="0"/>
          </a:p>
        </p:txBody>
      </p:sp>
    </p:spTree>
    <p:extLst>
      <p:ext uri="{BB962C8B-B14F-4D97-AF65-F5344CB8AC3E}">
        <p14:creationId xmlns:p14="http://schemas.microsoft.com/office/powerpoint/2010/main" val="14031946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56</TotalTime>
  <Words>938</Words>
  <Application>Microsoft Office PowerPoint</Application>
  <PresentationFormat>Widescreen</PresentationFormat>
  <Paragraphs>54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Wingdings 3</vt:lpstr>
      <vt:lpstr>Ion Boardroom</vt:lpstr>
      <vt:lpstr>Emergency Procedure – Cardiopulmonary Resuscitation </vt:lpstr>
      <vt:lpstr> Policy Statement </vt:lpstr>
      <vt:lpstr> General Guidelines </vt:lpstr>
      <vt:lpstr> General Guidelines </vt:lpstr>
      <vt:lpstr> Preparation for Cardiopulmonary Resuscitation </vt:lpstr>
      <vt:lpstr> Emergency Procedure – Cardiopulmonary Resuscitation </vt:lpstr>
      <vt:lpstr>AED- Automated External Defibrillator Usage</vt:lpstr>
      <vt:lpstr>AED- Automated External Defibrillator Usage</vt:lpstr>
      <vt:lpstr>AED- Automated External Defibrillator Usage</vt:lpstr>
      <vt:lpstr>PowerPoint Presentation</vt:lpstr>
      <vt:lpstr>PowerPoint Presentation</vt:lpstr>
      <vt:lpstr> Code Blue Run Sheet </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Emergency Procedure – Cardiopulmonary Resuscitation</dc:title>
  <dc:creator>Collette Smart</dc:creator>
  <cp:lastModifiedBy>Collette Smart</cp:lastModifiedBy>
  <cp:revision>10</cp:revision>
  <dcterms:created xsi:type="dcterms:W3CDTF">2020-04-02T12:58:57Z</dcterms:created>
  <dcterms:modified xsi:type="dcterms:W3CDTF">2020-04-29T17:11:22Z</dcterms:modified>
</cp:coreProperties>
</file>